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78" r:id="rId9"/>
    <p:sldId id="279" r:id="rId10"/>
    <p:sldId id="280" r:id="rId11"/>
    <p:sldId id="281" r:id="rId12"/>
    <p:sldId id="259" r:id="rId13"/>
    <p:sldId id="282" r:id="rId14"/>
    <p:sldId id="283" r:id="rId15"/>
    <p:sldId id="284" r:id="rId16"/>
    <p:sldId id="285" r:id="rId17"/>
    <p:sldId id="273" r:id="rId18"/>
    <p:sldId id="286" r:id="rId19"/>
    <p:sldId id="287" r:id="rId20"/>
    <p:sldId id="288" r:id="rId21"/>
    <p:sldId id="262" r:id="rId22"/>
    <p:sldId id="293" r:id="rId23"/>
    <p:sldId id="264" r:id="rId24"/>
    <p:sldId id="290" r:id="rId25"/>
    <p:sldId id="289" r:id="rId26"/>
    <p:sldId id="291" r:id="rId27"/>
    <p:sldId id="292" r:id="rId28"/>
    <p:sldId id="260" r:id="rId29"/>
    <p:sldId id="294" r:id="rId30"/>
    <p:sldId id="295" r:id="rId31"/>
    <p:sldId id="296" r:id="rId32"/>
    <p:sldId id="297" r:id="rId33"/>
    <p:sldId id="268" r:id="rId34"/>
    <p:sldId id="298" r:id="rId35"/>
    <p:sldId id="261" r:id="rId36"/>
    <p:sldId id="269" r:id="rId37"/>
    <p:sldId id="299" r:id="rId38"/>
    <p:sldId id="300" r:id="rId39"/>
    <p:sldId id="301" r:id="rId40"/>
    <p:sldId id="302" r:id="rId41"/>
    <p:sldId id="270" r:id="rId42"/>
    <p:sldId id="271" r:id="rId43"/>
    <p:sldId id="27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21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5B5D12-89DF-4C9F-A378-4BB1C8B5418E}" type="datetimeFigureOut">
              <a:rPr lang="en-CA" smtClean="0"/>
              <a:pPr/>
              <a:t>15/02/2014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8569A9-E75E-4EF9-9461-D948D9C2222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Presentation by Brian Desbiens</a:t>
            </a:r>
          </a:p>
          <a:p>
            <a:r>
              <a:rPr lang="en-US" b="1" dirty="0" smtClean="0"/>
              <a:t>February 21, 2014</a:t>
            </a:r>
            <a:endParaRPr lang="en-US" b="1" dirty="0" smtClean="0"/>
          </a:p>
          <a:p>
            <a:r>
              <a:rPr lang="en-US" b="1" dirty="0" smtClean="0"/>
              <a:t>Role of Colleges in Todays Society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Central Michigan University</a:t>
            </a:r>
            <a:br>
              <a:rPr lang="en-US" b="1" dirty="0" smtClean="0"/>
            </a:br>
            <a:r>
              <a:rPr lang="en-US" b="1" dirty="0" smtClean="0"/>
              <a:t>George Brown Cohort 6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26001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Ministry of Education Department</a:t>
            </a:r>
            <a:endParaRPr lang="en-CA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Maritimes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630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Parallel </a:t>
            </a:r>
            <a:r>
              <a:rPr lang="en-US" sz="2800" b="1" dirty="0" smtClean="0"/>
              <a:t>system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 A</a:t>
            </a:r>
            <a:r>
              <a:rPr lang="en-US" sz="2800" b="1" dirty="0" smtClean="0"/>
              <a:t>pplied </a:t>
            </a:r>
            <a:r>
              <a:rPr lang="en-US" sz="2800" b="1" dirty="0" smtClean="0"/>
              <a:t>technology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Career </a:t>
            </a:r>
            <a:r>
              <a:rPr lang="en-US" sz="2800" b="1" dirty="0" smtClean="0"/>
              <a:t>focused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B</a:t>
            </a:r>
            <a:r>
              <a:rPr lang="en-US" sz="2800" b="1" dirty="0" smtClean="0"/>
              <a:t>ased </a:t>
            </a:r>
            <a:r>
              <a:rPr lang="en-US" sz="2800" b="1" dirty="0" smtClean="0"/>
              <a:t>on institute model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 N</a:t>
            </a:r>
            <a:r>
              <a:rPr lang="en-US" sz="2800" b="1" dirty="0" smtClean="0"/>
              <a:t>o </a:t>
            </a:r>
            <a:r>
              <a:rPr lang="en-US" sz="2800" b="1" dirty="0" smtClean="0"/>
              <a:t>university transfer</a:t>
            </a: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Ontario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66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do you think are the great accomplishments of the colleges  in Ontario over the past 45 years?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1</a:t>
            </a:r>
          </a:p>
          <a:p>
            <a:r>
              <a:rPr lang="en-US" sz="4400" dirty="0" smtClean="0"/>
              <a:t>2</a:t>
            </a:r>
          </a:p>
          <a:p>
            <a:r>
              <a:rPr lang="en-US" sz="4400" dirty="0" smtClean="0"/>
              <a:t>3</a:t>
            </a:r>
          </a:p>
          <a:p>
            <a:r>
              <a:rPr lang="en-US" sz="4400" dirty="0" smtClean="0"/>
              <a:t>4</a:t>
            </a:r>
          </a:p>
          <a:p>
            <a:r>
              <a:rPr lang="en-US" sz="4400" dirty="0" smtClean="0"/>
              <a:t>5</a:t>
            </a:r>
          </a:p>
          <a:p>
            <a:endParaRPr lang="en-CA" sz="4400" dirty="0"/>
          </a:p>
        </p:txBody>
      </p:sp>
      <p:pic>
        <p:nvPicPr>
          <p:cNvPr id="1026" name="Picture 2" descr="L:\Presenter Media\check_off_with_pencil_1600_clr_7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378180" cy="2955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83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786874" cy="1600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Enrollment growth where over 200,000 FTE or approximately 1 million Ontario citizens are registered with Colleges annually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Access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401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200400"/>
            <a:ext cx="8786842" cy="1600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All under representative groups are served significantly more by colleges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Francophone</a:t>
            </a:r>
            <a:endParaRPr lang="en-US" sz="24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Aboriginal</a:t>
            </a:r>
            <a:endParaRPr lang="en-US" sz="24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New </a:t>
            </a:r>
            <a:r>
              <a:rPr lang="en-US" sz="2400" b="1" dirty="0" smtClean="0"/>
              <a:t>Canadians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First </a:t>
            </a:r>
            <a:r>
              <a:rPr lang="en-US" sz="2400" b="1" dirty="0" smtClean="0"/>
              <a:t>Generation PSE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Special </a:t>
            </a:r>
            <a:r>
              <a:rPr lang="en-US" sz="2400" b="1" dirty="0" smtClean="0"/>
              <a:t>Needs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Rural </a:t>
            </a:r>
            <a:r>
              <a:rPr lang="en-US" sz="2400" b="1" dirty="0" smtClean="0"/>
              <a:t>and Remote</a:t>
            </a:r>
            <a:endParaRPr lang="en-CA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Equality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994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200400"/>
            <a:ext cx="857256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Women now represent 60% of graduates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Employer satisfaction  over 90% across the province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Over </a:t>
            </a:r>
            <a:r>
              <a:rPr lang="en-US" sz="2800" b="1" dirty="0" smtClean="0"/>
              <a:t>500 programs with most now on line</a:t>
            </a: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Opportunity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42475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-Over 100 campuses</a:t>
            </a:r>
          </a:p>
          <a:p>
            <a:r>
              <a:rPr lang="en-US" sz="4000" dirty="0" smtClean="0"/>
              <a:t>-graduates stay in communit</a:t>
            </a:r>
            <a:r>
              <a:rPr lang="en-US" dirty="0" smtClean="0"/>
              <a:t>ies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Development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297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000" b="1" dirty="0" smtClean="0"/>
              <a:t>1</a:t>
            </a:r>
            <a:r>
              <a:rPr lang="en-US" sz="4000" b="1" dirty="0" smtClean="0"/>
              <a:t>.</a:t>
            </a:r>
          </a:p>
          <a:p>
            <a:pPr marL="0" indent="0" algn="l">
              <a:buNone/>
            </a:pPr>
            <a:r>
              <a:rPr lang="en-US" sz="4000" b="1" dirty="0" smtClean="0"/>
              <a:t>2.</a:t>
            </a:r>
          </a:p>
          <a:p>
            <a:pPr marL="0" indent="0" algn="l">
              <a:buNone/>
            </a:pPr>
            <a:r>
              <a:rPr lang="en-US" sz="4000" b="1" dirty="0" smtClean="0"/>
              <a:t>3.</a:t>
            </a:r>
          </a:p>
          <a:p>
            <a:pPr marL="0" indent="0" algn="l">
              <a:buNone/>
            </a:pPr>
            <a:r>
              <a:rPr lang="en-US" sz="4000" b="1" dirty="0" smtClean="0"/>
              <a:t>4.</a:t>
            </a:r>
          </a:p>
          <a:p>
            <a:pPr marL="0" indent="0" algn="l">
              <a:buNone/>
            </a:pPr>
            <a:r>
              <a:rPr lang="en-US" sz="4000" b="1" dirty="0" smtClean="0"/>
              <a:t>      </a:t>
            </a:r>
            <a:endParaRPr lang="en-CA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What are the most significant factors that the Colleges have not achieved?  Why?</a:t>
            </a:r>
            <a:endParaRPr lang="en-CA" b="1" dirty="0"/>
          </a:p>
        </p:txBody>
      </p:sp>
      <p:pic>
        <p:nvPicPr>
          <p:cNvPr id="2050" name="Picture 2" descr="L:\Presenter Media\back_and_forth_questions_500_clr_81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00438"/>
            <a:ext cx="2357454" cy="294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34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resenter Media\stick_figure_on_bridge_1600_clr_101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312" y="4143380"/>
            <a:ext cx="2954688" cy="271462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143248"/>
            <a:ext cx="6400800" cy="1600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No real systemic pathway from Colleges to Universities</a:t>
            </a:r>
            <a:endParaRPr lang="en-CA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Transfer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2775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8501122" cy="1600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No systemic approach only one off agreements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Credit recognition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195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Social</a:t>
            </a:r>
          </a:p>
          <a:p>
            <a:r>
              <a:rPr lang="en-US" sz="2800" b="1" dirty="0" smtClean="0"/>
              <a:t>Economical</a:t>
            </a:r>
          </a:p>
          <a:p>
            <a:r>
              <a:rPr lang="en-US" sz="2800" b="1" dirty="0" smtClean="0"/>
              <a:t>Political</a:t>
            </a:r>
          </a:p>
          <a:p>
            <a:r>
              <a:rPr lang="en-US" sz="2800" b="1" dirty="0" smtClean="0"/>
              <a:t>Academic</a:t>
            </a:r>
          </a:p>
          <a:p>
            <a:r>
              <a:rPr lang="en-US" sz="2800" b="1" dirty="0" smtClean="0"/>
              <a:t>Other</a:t>
            </a:r>
          </a:p>
          <a:p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1967 what were the needs identified that the Colleges were expected to fulfill?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656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Still currency of realm internationally</a:t>
            </a:r>
            <a:endParaRPr lang="en-CA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Baccalaureate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568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215370" cy="1600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Do </a:t>
            </a:r>
            <a:r>
              <a:rPr lang="en-US" b="1" dirty="0" smtClean="0"/>
              <a:t>the KPIs give us sufficient information?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What </a:t>
            </a:r>
            <a:r>
              <a:rPr lang="en-US" b="1" dirty="0" smtClean="0"/>
              <a:t>other measures are there to be utilized?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What </a:t>
            </a:r>
            <a:r>
              <a:rPr lang="en-US" b="1" dirty="0" smtClean="0"/>
              <a:t>measures do other educational sectors use?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whether we have accomplished achievements?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991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Lack of Competency Based Learning Outcomes Assessment</a:t>
            </a:r>
            <a:endParaRPr lang="en-CA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Learning Outcomes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432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6002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3600" b="1" dirty="0" smtClean="0"/>
              <a:t>In the Classroom</a:t>
            </a:r>
          </a:p>
          <a:p>
            <a:pPr marL="514350" indent="-514350" algn="l">
              <a:buAutoNum type="arabicPeriod"/>
            </a:pPr>
            <a:r>
              <a:rPr lang="en-US" sz="3600" b="1" dirty="0" smtClean="0"/>
              <a:t>In the College</a:t>
            </a:r>
          </a:p>
          <a:p>
            <a:pPr marL="514350" indent="-514350" algn="l">
              <a:buAutoNum type="arabicPeriod"/>
            </a:pPr>
            <a:r>
              <a:rPr lang="en-US" sz="3600" b="1" dirty="0" smtClean="0"/>
              <a:t>In the college system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measures do we have to determine whether learning has been achieved?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030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Graduate </a:t>
            </a:r>
            <a:r>
              <a:rPr lang="en-US" sz="2400" b="1" dirty="0" smtClean="0"/>
              <a:t>Employment Rate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Graduate </a:t>
            </a:r>
            <a:r>
              <a:rPr lang="en-US" sz="2400" b="1" dirty="0" smtClean="0"/>
              <a:t>Satisfaction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Employer </a:t>
            </a:r>
            <a:r>
              <a:rPr lang="en-US" sz="2400" b="1" dirty="0" smtClean="0"/>
              <a:t>Satisfaction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Student </a:t>
            </a:r>
            <a:r>
              <a:rPr lang="en-US" sz="2400" b="1" dirty="0" smtClean="0"/>
              <a:t>Satisfaction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400" b="1" dirty="0" smtClean="0"/>
              <a:t>Graduation </a:t>
            </a:r>
            <a:r>
              <a:rPr lang="en-US" sz="2400" b="1" dirty="0" smtClean="0"/>
              <a:t>Rate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NOTE</a:t>
            </a:r>
            <a:r>
              <a:rPr lang="en-US" sz="2400" b="1" dirty="0" smtClean="0"/>
              <a:t>: Institutional indicators only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None </a:t>
            </a:r>
            <a:r>
              <a:rPr lang="en-US" sz="2400" b="1" dirty="0" smtClean="0"/>
              <a:t>related to Accessibility</a:t>
            </a:r>
            <a:endParaRPr lang="en-CA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Key Performance Indicators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282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400" b="1" dirty="0" smtClean="0"/>
              <a:t>CSAC College Standards and Accreditation Council 1993(focused on Learning Outcomes)</a:t>
            </a:r>
          </a:p>
          <a:p>
            <a:pPr marL="514350" indent="-514350" algn="l">
              <a:buAutoNum type="arabicPeriod" startAt="2"/>
            </a:pPr>
            <a:r>
              <a:rPr lang="en-US" sz="2400" b="1" dirty="0" smtClean="0"/>
              <a:t>QAPA Quality Assurance Program Council 2003</a:t>
            </a:r>
          </a:p>
          <a:p>
            <a:pPr marL="514350" indent="-514350" algn="l">
              <a:buAutoNum type="arabicPeriod" startAt="2"/>
            </a:pPr>
            <a:r>
              <a:rPr lang="en-US" sz="2400" b="1" dirty="0" smtClean="0"/>
              <a:t>PEQAB Program Educational Assessment Board (For degree approval)</a:t>
            </a:r>
          </a:p>
          <a:p>
            <a:pPr algn="l"/>
            <a:endParaRPr lang="en-US" sz="2400" b="1" dirty="0" smtClean="0"/>
          </a:p>
          <a:p>
            <a:pPr marL="514350" indent="-514350" algn="l">
              <a:buAutoNum type="arabicPeriod"/>
            </a:pPr>
            <a:endParaRPr lang="en-CA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Quality Assurance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301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Multi Year Accountability Agreements 2007</a:t>
            </a:r>
          </a:p>
          <a:p>
            <a:pPr algn="l"/>
            <a:r>
              <a:rPr lang="en-US" sz="3200" b="1" dirty="0" smtClean="0"/>
              <a:t>-strategy</a:t>
            </a:r>
          </a:p>
          <a:p>
            <a:pPr algn="l"/>
            <a:r>
              <a:rPr lang="en-US" sz="3200" b="1" dirty="0" smtClean="0"/>
              <a:t>-programs</a:t>
            </a:r>
          </a:p>
          <a:p>
            <a:pPr algn="l"/>
            <a:r>
              <a:rPr lang="en-US" sz="3200" b="1" dirty="0" smtClean="0"/>
              <a:t>-performance targets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Accountability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4203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571876"/>
            <a:ext cx="7634318" cy="1600200"/>
          </a:xfrm>
        </p:spPr>
        <p:txBody>
          <a:bodyPr/>
          <a:lstStyle/>
          <a:p>
            <a:r>
              <a:rPr lang="en-US" b="1" dirty="0" smtClean="0"/>
              <a:t>Higher Education Quality Council of Ontario </a:t>
            </a:r>
            <a:r>
              <a:rPr lang="en-US" b="1" dirty="0" smtClean="0"/>
              <a:t>2005</a:t>
            </a:r>
          </a:p>
          <a:p>
            <a:r>
              <a:rPr lang="en-CA" b="1" dirty="0" smtClean="0"/>
              <a:t>http://www.heqco.ca/Pages/wel.aspx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HEQCO</a:t>
            </a:r>
            <a:endParaRPr lang="en-CA" b="1" dirty="0"/>
          </a:p>
        </p:txBody>
      </p:sp>
      <p:pic>
        <p:nvPicPr>
          <p:cNvPr id="4" name="Picture 3" descr="HEQ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714884"/>
            <a:ext cx="6325096" cy="1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0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Social</a:t>
            </a:r>
          </a:p>
          <a:p>
            <a:r>
              <a:rPr lang="en-US" sz="3600" b="1" dirty="0" smtClean="0"/>
              <a:t>Economic</a:t>
            </a:r>
          </a:p>
          <a:p>
            <a:r>
              <a:rPr lang="en-US" sz="3600" b="1" dirty="0" smtClean="0"/>
              <a:t>Political</a:t>
            </a:r>
          </a:p>
          <a:p>
            <a:r>
              <a:rPr lang="en-US" sz="3600" b="1" dirty="0" smtClean="0"/>
              <a:t>Academic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are the fundamental challenges facing society in </a:t>
            </a:r>
            <a:r>
              <a:rPr lang="en-US" b="1" dirty="0" smtClean="0"/>
              <a:t>2014?</a:t>
            </a:r>
            <a:endParaRPr lang="en-CA" b="1" dirty="0"/>
          </a:p>
        </p:txBody>
      </p:sp>
      <p:pic>
        <p:nvPicPr>
          <p:cNvPr id="4098" name="Picture 2" descr="L:\Presenter Media\Fgure out of focus coloured 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143248"/>
            <a:ext cx="2524103" cy="269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11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200400"/>
            <a:ext cx="8429684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Access </a:t>
            </a:r>
            <a:r>
              <a:rPr lang="en-US" sz="3200" b="1" dirty="0" smtClean="0"/>
              <a:t>for underrepresented groups(equality)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D</a:t>
            </a:r>
            <a:r>
              <a:rPr lang="en-US" sz="3200" b="1" dirty="0" smtClean="0"/>
              <a:t>emographic </a:t>
            </a:r>
            <a:r>
              <a:rPr lang="en-US" sz="3200" b="1" dirty="0" smtClean="0"/>
              <a:t>shift from rural to urban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Universal</a:t>
            </a:r>
            <a:r>
              <a:rPr lang="en-US" sz="3200" b="1" dirty="0" smtClean="0"/>
              <a:t> </a:t>
            </a:r>
            <a:r>
              <a:rPr lang="en-US" sz="3200" b="1" dirty="0" smtClean="0"/>
              <a:t>access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Y</a:t>
            </a:r>
            <a:r>
              <a:rPr lang="en-US" sz="3200" b="1" dirty="0" smtClean="0"/>
              <a:t>outh </a:t>
            </a:r>
            <a:r>
              <a:rPr lang="en-US" sz="3200" b="1" dirty="0" smtClean="0"/>
              <a:t>unemployment</a:t>
            </a:r>
          </a:p>
          <a:p>
            <a:pPr algn="l">
              <a:buFont typeface="Arial" pitchFamily="34" charset="0"/>
              <a:buChar char="•"/>
            </a:pP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Social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0382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715436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Baby </a:t>
            </a:r>
            <a:r>
              <a:rPr lang="en-US" sz="2800" b="1" dirty="0" smtClean="0"/>
              <a:t>Boomer youth population demand </a:t>
            </a:r>
            <a:r>
              <a:rPr lang="en-US" sz="2800" b="1" dirty="0" smtClean="0"/>
              <a:t>for        participation</a:t>
            </a:r>
            <a:endParaRPr lang="en-US" sz="28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Community </a:t>
            </a:r>
            <a:r>
              <a:rPr lang="en-US" sz="2800" b="1" dirty="0" smtClean="0"/>
              <a:t>development need</a:t>
            </a:r>
          </a:p>
          <a:p>
            <a:pPr algn="l"/>
            <a:endParaRPr lang="en-US" sz="2800" b="1" dirty="0" smtClean="0"/>
          </a:p>
          <a:p>
            <a:pPr algn="l">
              <a:buFont typeface="Arial" pitchFamily="34" charset="0"/>
              <a:buChar char="•"/>
            </a:pP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Socia</a:t>
            </a:r>
            <a:r>
              <a:rPr lang="en-US" dirty="0" smtClean="0"/>
              <a:t>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363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Globalization </a:t>
            </a:r>
            <a:r>
              <a:rPr lang="en-US" sz="3200" b="1" dirty="0" smtClean="0"/>
              <a:t>and competitiveness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Wealth </a:t>
            </a:r>
            <a:r>
              <a:rPr lang="en-US" sz="3200" b="1" dirty="0" smtClean="0"/>
              <a:t>creation role expectation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Skills </a:t>
            </a:r>
            <a:r>
              <a:rPr lang="en-US" sz="3200" b="1" dirty="0" smtClean="0"/>
              <a:t>shortage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Limited </a:t>
            </a:r>
            <a:r>
              <a:rPr lang="en-US" sz="3200" b="1" dirty="0" smtClean="0"/>
              <a:t>resources due to recession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Economic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6937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200400"/>
            <a:ext cx="8715404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-”Place in post secondary for all qualified students”</a:t>
            </a:r>
          </a:p>
          <a:p>
            <a:r>
              <a:rPr lang="en-US" sz="3200" dirty="0" smtClean="0"/>
              <a:t>-</a:t>
            </a:r>
            <a:r>
              <a:rPr lang="en-US" sz="3200" dirty="0" smtClean="0"/>
              <a:t>credentialing</a:t>
            </a:r>
          </a:p>
          <a:p>
            <a:r>
              <a:rPr lang="en-US" sz="3200" dirty="0" smtClean="0"/>
              <a:t>-sorting system</a:t>
            </a:r>
          </a:p>
          <a:p>
            <a:r>
              <a:rPr lang="en-US" sz="3200" dirty="0" smtClean="0"/>
              <a:t>-capacity building 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891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200400"/>
            <a:ext cx="8715436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</a:t>
            </a:r>
            <a:r>
              <a:rPr lang="en-US" sz="2200" b="1" dirty="0" smtClean="0"/>
              <a:t>Low </a:t>
            </a:r>
            <a:r>
              <a:rPr lang="en-US" sz="2200" b="1" dirty="0" smtClean="0"/>
              <a:t>per capita funding resulting in cost per student greater then revenues per student (Larger class size and part time staffing)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</a:t>
            </a:r>
            <a:r>
              <a:rPr lang="en-US" sz="2200" b="1" dirty="0" smtClean="0"/>
              <a:t>Traditional </a:t>
            </a:r>
            <a:r>
              <a:rPr lang="en-US" sz="2200" b="1" dirty="0" smtClean="0"/>
              <a:t>perspective of university community (Fear revenue minimization, prestige loss, autonomy)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I</a:t>
            </a:r>
            <a:r>
              <a:rPr lang="en-US" sz="2200" b="1" dirty="0" smtClean="0"/>
              <a:t>nstitutional </a:t>
            </a:r>
            <a:r>
              <a:rPr lang="en-US" sz="2200" b="1" dirty="0" smtClean="0"/>
              <a:t>based systems (</a:t>
            </a:r>
            <a:r>
              <a:rPr lang="en-US" sz="2200" b="1" dirty="0" err="1" smtClean="0"/>
              <a:t>Balogna</a:t>
            </a:r>
            <a:r>
              <a:rPr lang="en-US" sz="2200" b="1" dirty="0" smtClean="0"/>
              <a:t> Process for EU)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C</a:t>
            </a:r>
            <a:r>
              <a:rPr lang="en-US" sz="2200" b="1" dirty="0" smtClean="0"/>
              <a:t>redentialing</a:t>
            </a:r>
            <a:endParaRPr lang="en-US" sz="22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</a:t>
            </a:r>
            <a:r>
              <a:rPr lang="en-US" sz="2200" b="1" dirty="0" smtClean="0"/>
              <a:t>Differentiation </a:t>
            </a:r>
            <a:r>
              <a:rPr lang="en-US" sz="2200" b="1" dirty="0" smtClean="0"/>
              <a:t>through branding</a:t>
            </a:r>
          </a:p>
          <a:p>
            <a:pPr algn="l">
              <a:buFont typeface="Arial" pitchFamily="34" charset="0"/>
              <a:buChar char="•"/>
            </a:pPr>
            <a:endParaRPr lang="en-CA" sz="2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40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600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Access</a:t>
            </a:r>
          </a:p>
          <a:p>
            <a:r>
              <a:rPr lang="en-US" sz="4800" b="1" dirty="0" smtClean="0"/>
              <a:t>Quality </a:t>
            </a:r>
          </a:p>
          <a:p>
            <a:r>
              <a:rPr lang="en-US" sz="4800" b="1" dirty="0" smtClean="0"/>
              <a:t>Costs</a:t>
            </a:r>
            <a:endParaRPr lang="en-CA" sz="4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can Colleges address these challenges?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7349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471874"/>
            <a:ext cx="9001188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900" b="1" dirty="0" smtClean="0"/>
              <a:t> College </a:t>
            </a:r>
            <a:r>
              <a:rPr lang="en-US" sz="2900" b="1" dirty="0" smtClean="0"/>
              <a:t>Differentiation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900" b="1" dirty="0" smtClean="0"/>
              <a:t> </a:t>
            </a:r>
            <a:r>
              <a:rPr lang="en-US" sz="2900" b="1" dirty="0" smtClean="0"/>
              <a:t>ITAL </a:t>
            </a:r>
            <a:r>
              <a:rPr lang="en-US" sz="2900" b="1" dirty="0" smtClean="0"/>
              <a:t>-Institutes of Technology and Advanced Learning </a:t>
            </a:r>
          </a:p>
          <a:p>
            <a:pPr algn="l">
              <a:buFont typeface="Arial" pitchFamily="34" charset="0"/>
              <a:buChar char="•"/>
            </a:pPr>
            <a:r>
              <a:rPr lang="en-US" sz="2900" b="1" dirty="0" smtClean="0"/>
              <a:t> </a:t>
            </a:r>
            <a:r>
              <a:rPr lang="en-US" sz="2900" b="1" dirty="0" smtClean="0"/>
              <a:t>Polytechnics</a:t>
            </a:r>
            <a:endParaRPr lang="en-US" sz="29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900" b="1" dirty="0" smtClean="0"/>
              <a:t> </a:t>
            </a:r>
            <a:r>
              <a:rPr lang="en-US" sz="2900" b="1" dirty="0" smtClean="0"/>
              <a:t>University </a:t>
            </a:r>
            <a:r>
              <a:rPr lang="en-US" sz="2900" b="1" dirty="0" smtClean="0"/>
              <a:t>Colleges</a:t>
            </a:r>
            <a:endParaRPr lang="en-CA" sz="29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Near Term Responses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3261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University</a:t>
            </a:r>
          </a:p>
          <a:p>
            <a:r>
              <a:rPr lang="en-US" sz="2400" b="1" dirty="0" smtClean="0"/>
              <a:t>Polytechnic</a:t>
            </a:r>
          </a:p>
          <a:p>
            <a:r>
              <a:rPr lang="en-US" sz="2400" b="1" dirty="0" smtClean="0"/>
              <a:t>Open University</a:t>
            </a:r>
          </a:p>
          <a:p>
            <a:r>
              <a:rPr lang="en-US" sz="2400" b="1" dirty="0" smtClean="0"/>
              <a:t>Online Institute</a:t>
            </a:r>
          </a:p>
          <a:p>
            <a:r>
              <a:rPr lang="en-US" sz="2400" b="1" dirty="0" smtClean="0"/>
              <a:t>Higher Education Centre</a:t>
            </a:r>
          </a:p>
          <a:p>
            <a:r>
              <a:rPr lang="en-US" sz="2400" b="1" dirty="0" smtClean="0"/>
              <a:t>Community College</a:t>
            </a:r>
            <a:endParaRPr lang="en-CA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are the educational model options available today?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4060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Student Needs</a:t>
            </a:r>
          </a:p>
          <a:p>
            <a:r>
              <a:rPr lang="en-US" sz="3600" b="1" dirty="0" smtClean="0"/>
              <a:t>Employer </a:t>
            </a:r>
            <a:r>
              <a:rPr lang="en-US" sz="3600" b="1" dirty="0" smtClean="0"/>
              <a:t>Needs</a:t>
            </a:r>
          </a:p>
          <a:p>
            <a:r>
              <a:rPr lang="en-US" sz="3600" b="1" dirty="0" smtClean="0"/>
              <a:t>Society </a:t>
            </a:r>
            <a:r>
              <a:rPr lang="en-US" sz="3600" b="1" dirty="0" smtClean="0"/>
              <a:t>Needs</a:t>
            </a:r>
          </a:p>
          <a:p>
            <a:r>
              <a:rPr lang="en-US" sz="3600" b="1" dirty="0" smtClean="0"/>
              <a:t>Academic </a:t>
            </a:r>
            <a:r>
              <a:rPr lang="en-US" sz="3600" b="1" dirty="0" smtClean="0"/>
              <a:t>Needs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2296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are the Government of the </a:t>
            </a:r>
            <a:r>
              <a:rPr lang="en-US" sz="2400" dirty="0" smtClean="0"/>
              <a:t>Day’s </a:t>
            </a:r>
            <a:r>
              <a:rPr lang="en-US" sz="2400" dirty="0" smtClean="0"/>
              <a:t>Response to these Challenges? Asked PSE’s for Mandate agreements outlining three top priorities.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27205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358246" cy="1600200"/>
          </a:xfrm>
        </p:spPr>
        <p:txBody>
          <a:bodyPr/>
          <a:lstStyle/>
          <a:p>
            <a:r>
              <a:rPr lang="en-US" sz="3600" dirty="0" smtClean="0"/>
              <a:t>-30% tuition rebate for targeted 50% of student</a:t>
            </a:r>
            <a:r>
              <a:rPr lang="en-US" dirty="0" smtClean="0"/>
              <a:t>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Student Need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8768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Increase in apprenticeship</a:t>
            </a:r>
          </a:p>
          <a:p>
            <a:r>
              <a:rPr lang="en-US" sz="3600" b="1" dirty="0" smtClean="0"/>
              <a:t>Skill Centre's expansion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Employer Needs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139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3200400"/>
            <a:ext cx="8858312" cy="1600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-70% target for </a:t>
            </a:r>
            <a:r>
              <a:rPr lang="en-US" sz="3600" b="1" dirty="0" smtClean="0"/>
              <a:t>PSE </a:t>
            </a:r>
            <a:r>
              <a:rPr lang="en-US" sz="3600" b="1" dirty="0" smtClean="0"/>
              <a:t>participation</a:t>
            </a:r>
          </a:p>
          <a:p>
            <a:r>
              <a:rPr lang="en-US" sz="3600" b="1" dirty="0" smtClean="0"/>
              <a:t>-3 new campuses and 60,000 additional spaces</a:t>
            </a:r>
          </a:p>
          <a:p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3418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Rapid </a:t>
            </a:r>
            <a:r>
              <a:rPr lang="en-US" sz="3200" b="1" dirty="0" smtClean="0"/>
              <a:t>Change in Technology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Work </a:t>
            </a:r>
            <a:r>
              <a:rPr lang="en-US" sz="3200" b="1" dirty="0" smtClean="0"/>
              <a:t>Force training need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Rapid </a:t>
            </a:r>
            <a:r>
              <a:rPr lang="en-US" sz="3200" b="1" dirty="0" smtClean="0"/>
              <a:t>growth in manufacturing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Youth </a:t>
            </a:r>
            <a:r>
              <a:rPr lang="en-US" sz="3200" b="1" dirty="0" smtClean="0"/>
              <a:t>unemployment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Economic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253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OnLine</a:t>
            </a:r>
            <a:r>
              <a:rPr lang="en-US" dirty="0" smtClean="0"/>
              <a:t> Learning</a:t>
            </a:r>
          </a:p>
          <a:p>
            <a:r>
              <a:rPr lang="en-US" dirty="0" smtClean="0"/>
              <a:t>Open University Model</a:t>
            </a:r>
          </a:p>
          <a:p>
            <a:r>
              <a:rPr lang="en-US" dirty="0" smtClean="0"/>
              <a:t>Restricted funding (reduced envelopes)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558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500438"/>
            <a:ext cx="6400800" cy="1600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do you think the College System in Ontario will look like in 2025?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Future View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="" val="4027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Hope</a:t>
            </a:r>
            <a:endParaRPr lang="en-C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What would you like it to look like?</a:t>
            </a:r>
          </a:p>
          <a:p>
            <a:r>
              <a:rPr lang="en-US" sz="4400" b="1" dirty="0" smtClean="0"/>
              <a:t>How can you contribute to reaching this future state?</a:t>
            </a:r>
          </a:p>
          <a:p>
            <a:r>
              <a:rPr lang="en-US" sz="4400" b="1" dirty="0" smtClean="0"/>
              <a:t>How will taking this masters degree be helpful?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xmlns="" val="62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Please share one learning from todays class?</a:t>
            </a:r>
            <a:endParaRPr lang="en-CA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378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1600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Brian Desbiens</a:t>
            </a:r>
          </a:p>
          <a:p>
            <a:r>
              <a:rPr lang="en-US" sz="3600" b="1" dirty="0" smtClean="0"/>
              <a:t>1-705-799-6777</a:t>
            </a:r>
          </a:p>
          <a:p>
            <a:r>
              <a:rPr lang="en-US" sz="3600" b="1" dirty="0" smtClean="0"/>
              <a:t>Brian.desbiens@persona.ca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b="1" dirty="0"/>
          </a:p>
        </p:txBody>
      </p:sp>
      <p:pic>
        <p:nvPicPr>
          <p:cNvPr id="5122" name="Picture 2" descr="L:\Presenter Media\stick_figure_drawing_thank_you_69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5286412" cy="563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81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571876"/>
            <a:ext cx="756288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Majority </a:t>
            </a:r>
            <a:r>
              <a:rPr lang="en-US" sz="3200" b="1" dirty="0" smtClean="0"/>
              <a:t>Governments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Premier </a:t>
            </a:r>
            <a:r>
              <a:rPr lang="en-US" sz="3200" b="1" dirty="0" smtClean="0"/>
              <a:t>was former Minister of ED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American </a:t>
            </a:r>
            <a:r>
              <a:rPr lang="en-US" sz="3200" b="1" dirty="0" smtClean="0"/>
              <a:t>models of Colleges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Investment </a:t>
            </a:r>
            <a:r>
              <a:rPr lang="en-US" sz="3200" b="1" dirty="0" smtClean="0"/>
              <a:t>attitude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186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8643966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Explosion </a:t>
            </a:r>
            <a:r>
              <a:rPr lang="en-US" sz="3200" b="1" dirty="0" smtClean="0"/>
              <a:t>in knowledge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Absence </a:t>
            </a:r>
            <a:r>
              <a:rPr lang="en-US" sz="3200" b="1" dirty="0" smtClean="0"/>
              <a:t>of private degree granting institutions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Teaching </a:t>
            </a:r>
            <a:r>
              <a:rPr lang="en-US" sz="3200" b="1" dirty="0" smtClean="0"/>
              <a:t>University monopoly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331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did Quebec choose? Why?</a:t>
            </a:r>
          </a:p>
          <a:p>
            <a:r>
              <a:rPr lang="en-US" sz="3600" dirty="0" smtClean="0"/>
              <a:t>What did BC choose? Why?</a:t>
            </a:r>
          </a:p>
          <a:p>
            <a:r>
              <a:rPr lang="en-US" sz="3600" dirty="0" smtClean="0"/>
              <a:t>What did the Maritimes choose? Why?</a:t>
            </a:r>
          </a:p>
          <a:p>
            <a:r>
              <a:rPr lang="en-US" sz="3600" dirty="0" smtClean="0"/>
              <a:t>What did Ontario Choose? Why?</a:t>
            </a:r>
            <a:endParaRPr lang="en-CA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1967 what were the educational models from which to </a:t>
            </a:r>
            <a:r>
              <a:rPr lang="en-US" b="1" dirty="0"/>
              <a:t>choose?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2682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b="1" dirty="0" smtClean="0"/>
              <a:t> CEGEP-Junior </a:t>
            </a:r>
            <a:r>
              <a:rPr lang="en-US" sz="3600" b="1" dirty="0" smtClean="0"/>
              <a:t>College transfer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smtClean="0"/>
              <a:t>First </a:t>
            </a:r>
            <a:r>
              <a:rPr lang="en-US" sz="3600" b="1" dirty="0" smtClean="0"/>
              <a:t>two years of university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smtClean="0"/>
              <a:t>Three </a:t>
            </a:r>
            <a:r>
              <a:rPr lang="en-US" sz="3600" b="1" dirty="0" smtClean="0"/>
              <a:t>year tech programs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smtClean="0"/>
              <a:t>Boards </a:t>
            </a:r>
            <a:r>
              <a:rPr lang="en-US" sz="3600" b="1" dirty="0" smtClean="0"/>
              <a:t>do adult education</a:t>
            </a:r>
            <a:endParaRPr lang="en-CA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Quebec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5945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885828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Community </a:t>
            </a:r>
            <a:r>
              <a:rPr lang="en-US" sz="2800" b="1" dirty="0" smtClean="0"/>
              <a:t>Comprehensive Community College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 Major </a:t>
            </a:r>
            <a:r>
              <a:rPr lang="en-US" sz="2800" b="1" dirty="0" smtClean="0"/>
              <a:t>university preparatory transfer function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Differentiated </a:t>
            </a:r>
            <a:r>
              <a:rPr lang="en-US" sz="2800" b="1" dirty="0" smtClean="0"/>
              <a:t>system now</a:t>
            </a: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British Columbia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4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</TotalTime>
  <Words>813</Words>
  <Application>Microsoft Office PowerPoint</Application>
  <PresentationFormat>On-screen Show (4:3)</PresentationFormat>
  <Paragraphs>186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Equity</vt:lpstr>
      <vt:lpstr>Central Michigan University George Brown Cohort 6</vt:lpstr>
      <vt:lpstr>In 1967 what were the needs identified that the Colleges were expected to fulfill?</vt:lpstr>
      <vt:lpstr>Social</vt:lpstr>
      <vt:lpstr>Economic</vt:lpstr>
      <vt:lpstr>Political</vt:lpstr>
      <vt:lpstr>Academic</vt:lpstr>
      <vt:lpstr>In 1967 what were the educational models from which to choose? </vt:lpstr>
      <vt:lpstr>Quebec</vt:lpstr>
      <vt:lpstr>British Columbia</vt:lpstr>
      <vt:lpstr>Maritimes</vt:lpstr>
      <vt:lpstr>Ontario</vt:lpstr>
      <vt:lpstr> What do you think are the great accomplishments of the colleges  in Ontario over the past 45 years?</vt:lpstr>
      <vt:lpstr>Access</vt:lpstr>
      <vt:lpstr>Equality</vt:lpstr>
      <vt:lpstr>Opportunity</vt:lpstr>
      <vt:lpstr>Community Development</vt:lpstr>
      <vt:lpstr>What are the most significant factors that the Colleges have not achieved?  Why?</vt:lpstr>
      <vt:lpstr>Transfer</vt:lpstr>
      <vt:lpstr>Credit recognition</vt:lpstr>
      <vt:lpstr>Baccalaureate</vt:lpstr>
      <vt:lpstr>How do we know whether we have accomplished achievements?</vt:lpstr>
      <vt:lpstr>Learning Outcomes</vt:lpstr>
      <vt:lpstr>What measures do we have to determine whether learning has been achieved?</vt:lpstr>
      <vt:lpstr>Key Performance Indicators</vt:lpstr>
      <vt:lpstr>Quality Assurance</vt:lpstr>
      <vt:lpstr>Accountability</vt:lpstr>
      <vt:lpstr>HEQCO</vt:lpstr>
      <vt:lpstr>What are the fundamental challenges facing society in 2014?</vt:lpstr>
      <vt:lpstr>Social</vt:lpstr>
      <vt:lpstr>Economic</vt:lpstr>
      <vt:lpstr>Political</vt:lpstr>
      <vt:lpstr>Academic</vt:lpstr>
      <vt:lpstr>How can Colleges address these challenges?</vt:lpstr>
      <vt:lpstr>Near Term Responses</vt:lpstr>
      <vt:lpstr>What are the educational model options available today?</vt:lpstr>
      <vt:lpstr>What are the Government of the Day’s Response to these Challenges? Asked PSE’s for Mandate agreements outlining three top priorities.  </vt:lpstr>
      <vt:lpstr>Student Need</vt:lpstr>
      <vt:lpstr>Employer Needs</vt:lpstr>
      <vt:lpstr>Society</vt:lpstr>
      <vt:lpstr>Academic</vt:lpstr>
      <vt:lpstr>Future View</vt:lpstr>
      <vt:lpstr>Hope</vt:lpstr>
      <vt:lpstr>Evaluation</vt:lpstr>
      <vt:lpstr>Slide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Michigan University Master Program</dc:title>
  <dc:creator>Desbiens Services</dc:creator>
  <cp:lastModifiedBy>Dr. Joe</cp:lastModifiedBy>
  <cp:revision>26</cp:revision>
  <dcterms:created xsi:type="dcterms:W3CDTF">2012-01-30T20:36:49Z</dcterms:created>
  <dcterms:modified xsi:type="dcterms:W3CDTF">2014-02-15T16:40:07Z</dcterms:modified>
</cp:coreProperties>
</file>